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49064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783972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114156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449064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 type="body"/>
          </p:nvPr>
        </p:nvSpPr>
        <p:spPr>
          <a:xfrm>
            <a:off x="783972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1141560" y="618480"/>
            <a:ext cx="9905760" cy="685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49064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7839720" y="224964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114156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body"/>
          </p:nvPr>
        </p:nvSpPr>
        <p:spPr>
          <a:xfrm>
            <a:off x="449064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 type="body"/>
          </p:nvPr>
        </p:nvSpPr>
        <p:spPr>
          <a:xfrm>
            <a:off x="7839720" y="4099680"/>
            <a:ext cx="318924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1141560" y="618480"/>
            <a:ext cx="9905760" cy="685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hu-H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1" name="Group 1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" name="Group 2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" name="CustomShape 3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" name="CustomShape 4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" name="CustomShape 5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" name="CustomShape 6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" name="CustomShape 7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" name="CustomShape 8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" name="CustomShape 9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" name="CustomShape 10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" name="CustomShape 11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" name="CustomShape 12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" name="CustomShape 13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" name="Line 14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" name="CustomShape 15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" name="CustomShape 16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" name="CustomShape 17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" name="CustomShape 18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" name="CustomShape 19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" name="CustomShape 20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" name="CustomShape 21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" name="CustomShape 22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" name="CustomShape 23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" name="CustomShape 24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" name="CustomShape 25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" name="CustomShape 26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" name="CustomShape 27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" name="CustomShape 28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" name="CustomShape 29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0" name="Group 30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1" name="CustomShape 31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" name="CustomShape 32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" name="CustomShape 33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" name="CustomShape 34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" name="CustomShape 35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" name="CustomShape 36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" name="CustomShape 37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" name="CustomShape 38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" name="CustomShape 39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" name="CustomShape 40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41" name="Picture 2" descr=""/>
          <p:cNvPicPr/>
          <p:nvPr/>
        </p:nvPicPr>
        <p:blipFill>
          <a:blip r:embed="rId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42" name="Group 41"/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43" name="CustomShape 42"/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43"/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44"/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45"/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46"/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47"/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48"/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49"/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50"/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51"/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52"/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53"/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54"/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55"/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56"/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57"/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58"/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59"/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60"/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61"/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CustomShape 62"/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63"/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64"/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65"/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66"/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67"/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68"/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69"/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70"/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71"/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72"/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73"/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74"/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75"/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76"/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77"/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78"/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79"/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80"/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81"/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CustomShape 82"/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83"/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84"/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85"/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86"/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87"/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88"/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89"/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90"/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91"/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92"/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93"/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CustomShape 94"/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95"/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7" name="PlaceHolder 96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4800" spc="-1" strike="noStrike" cap="all">
                <a:solidFill>
                  <a:srgbClr val="000000"/>
                </a:solidFill>
                <a:latin typeface="Calibri"/>
              </a:rPr>
              <a:t>Mintacím szerkesztése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97"/>
          <p:cNvSpPr>
            <a:spLocks noGrp="1"/>
          </p:cNvSpPr>
          <p:nvPr>
            <p:ph type="dt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9713BBE-92AD-4D9D-845D-FDFA80919543}" type="datetime">
              <a:rPr b="0" lang="hu-HU" sz="1050" spc="-1" strike="noStrike">
                <a:solidFill>
                  <a:srgbClr val="8b8b8b"/>
                </a:solidFill>
                <a:latin typeface="Calibri"/>
              </a:rPr>
              <a:t>2019. 1. 27.</a:t>
            </a:fld>
            <a:endParaRPr b="0" lang="hu-HU" sz="1050" spc="-1" strike="noStrike">
              <a:latin typeface="Times New Roman"/>
            </a:endParaRPr>
          </a:p>
        </p:txBody>
      </p:sp>
      <p:sp>
        <p:nvSpPr>
          <p:cNvPr id="99" name="PlaceHolder 98"/>
          <p:cNvSpPr>
            <a:spLocks noGrp="1"/>
          </p:cNvSpPr>
          <p:nvPr>
            <p:ph type="ftr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</p:spPr>
        <p:txBody>
          <a:bodyPr anchor="ctr"/>
          <a:p>
            <a:endParaRPr b="0" lang="hu-HU" sz="2400" spc="-1" strike="noStrike">
              <a:latin typeface="Times New Roman"/>
            </a:endParaRPr>
          </a:p>
        </p:txBody>
      </p:sp>
      <p:sp>
        <p:nvSpPr>
          <p:cNvPr id="100" name="PlaceHolder 99"/>
          <p:cNvSpPr>
            <a:spLocks noGrp="1"/>
          </p:cNvSpPr>
          <p:nvPr>
            <p:ph type="sldNum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BE214FA-3DE8-42BC-9165-BC7C93F7EB6C}" type="slidenum">
              <a:rPr b="0" lang="hu-HU" sz="1050" spc="-1" strike="noStrike">
                <a:solidFill>
                  <a:srgbClr val="8b8b8b"/>
                </a:solidFill>
                <a:latin typeface="Calibri"/>
              </a:rPr>
              <a:t>&lt;szám&gt;</a:t>
            </a:fld>
            <a:endParaRPr b="0" lang="hu-HU" sz="1050" spc="-1" strike="noStrike">
              <a:latin typeface="Times New Roman"/>
            </a:endParaRPr>
          </a:p>
        </p:txBody>
      </p:sp>
      <p:sp>
        <p:nvSpPr>
          <p:cNvPr id="101" name="PlaceHolder 10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Vázlatszöveg formátumának szerkesztése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Második vázlatszint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Harmadik vázlatszint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Negyedik vázlatszint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Ötödik vázlatszint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Hatodik vázlatszint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Hetedik vázlatszint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grpSp>
        <p:nvGrpSpPr>
          <p:cNvPr id="139" name="Group 1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140" name="Group 2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141" name="CustomShape 3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" name="CustomShape 4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" name="CustomShape 5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" name="CustomShape 6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" name="CustomShape 7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" name="CustomShape 8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" name="CustomShape 9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" name="CustomShape 10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" name="CustomShape 11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" name="CustomShape 12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" name="CustomShape 13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" name="Line 14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" name="CustomShape 15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" name="CustomShape 16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" name="CustomShape 17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" name="CustomShape 18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" name="CustomShape 19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" name="CustomShape 20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" name="CustomShape 21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" name="CustomShape 22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1" name="CustomShape 23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" name="CustomShape 24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" name="CustomShape 25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" name="CustomShape 26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" name="CustomShape 27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6" name="CustomShape 28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" name="CustomShape 29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8" name="Group 30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169" name="CustomShape 31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0" name="CustomShape 32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1" name="CustomShape 33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" name="CustomShape 34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" name="CustomShape 35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" name="CustomShape 36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" name="CustomShape 37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6" name="CustomShape 38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7" name="CustomShape 39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" name="CustomShape 40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bg2">
                      <a:lumMod val="60000"/>
                      <a:lumOff val="40000"/>
                      <a:alpha val="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79" name="PlaceHolder 4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000000"/>
                </a:solidFill>
                <a:latin typeface="Calibri"/>
              </a:rPr>
              <a:t>Mintacím szerkesztése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4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Mintaszöveg szerkesztése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Második szint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Harmadik szint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Negyedik szint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Ötödik szint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3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95880D2-E333-49B4-A70F-C7865FC127CE}" type="datetime">
              <a:rPr b="0" lang="hu-HU" sz="1050" spc="-1" strike="noStrike">
                <a:solidFill>
                  <a:srgbClr val="8b8b8b"/>
                </a:solidFill>
                <a:latin typeface="Calibri"/>
              </a:rPr>
              <a:t>2019. 1. 27.</a:t>
            </a:fld>
            <a:endParaRPr b="0" lang="hu-HU" sz="1050" spc="-1" strike="noStrike">
              <a:latin typeface="Times New Roman"/>
            </a:endParaRPr>
          </a:p>
        </p:txBody>
      </p:sp>
      <p:sp>
        <p:nvSpPr>
          <p:cNvPr id="182" name="PlaceHolder 44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anchor="ctr"/>
          <a:p>
            <a:endParaRPr b="0" lang="hu-HU" sz="2400" spc="-1" strike="noStrike">
              <a:latin typeface="Times New Roman"/>
            </a:endParaRPr>
          </a:p>
        </p:txBody>
      </p:sp>
      <p:sp>
        <p:nvSpPr>
          <p:cNvPr id="183" name="PlaceHolder 45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05D76C0-FB28-4CB3-AA4E-7E21AC798CA9}" type="slidenum">
              <a:rPr b="0" lang="hu-HU" sz="1050" spc="-1" strike="noStrike">
                <a:solidFill>
                  <a:srgbClr val="8b8b8b"/>
                </a:solidFill>
                <a:latin typeface="Calibri"/>
              </a:rPr>
              <a:t>&lt;szám&gt;</a:t>
            </a:fld>
            <a:endParaRPr b="0" lang="hu-HU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940920" y="-33480"/>
            <a:ext cx="5046840" cy="14295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1" lang="en-US" sz="6600" spc="-1" strike="noStrike" cap="all">
                <a:solidFill>
                  <a:srgbClr val="ff0000"/>
                </a:solidFill>
                <a:latin typeface="Calibri"/>
              </a:rPr>
              <a:t>LANVIEW2</a:t>
            </a:r>
            <a:r>
              <a:rPr b="0" lang="en-US" sz="4800" spc="-1" strike="noStrike" cap="all">
                <a:solidFill>
                  <a:srgbClr val="ffff00"/>
                </a:solidFill>
                <a:latin typeface="Calibri"/>
              </a:rPr>
              <a:t> 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1679040" y="1396440"/>
            <a:ext cx="9570240" cy="1784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20000"/>
              </a:lnSpc>
              <a:spcBef>
                <a:spcPts val="1001"/>
              </a:spcBef>
            </a:pPr>
            <a:r>
              <a:rPr b="0" lang="hu-HU" sz="3600" spc="-1" strike="noStrike" cap="all">
                <a:solidFill>
                  <a:srgbClr val="000000"/>
                </a:solidFill>
                <a:latin typeface="Calibri"/>
              </a:rPr>
              <a:t>Hálózati nyilvántartó és Montírozó rendszer</a:t>
            </a:r>
            <a:endParaRPr b="0" lang="hu-HU" sz="36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1769400" y="2585520"/>
            <a:ext cx="9570240" cy="178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20000"/>
              </a:lnSpc>
              <a:spcBef>
                <a:spcPts val="1001"/>
              </a:spcBef>
            </a:pPr>
            <a:r>
              <a:rPr b="0" lang="hu-HU" sz="3600" spc="-1" strike="noStrike">
                <a:solidFill>
                  <a:srgbClr val="0070c0"/>
                </a:solidFill>
                <a:latin typeface="Articulate Light"/>
              </a:rPr>
              <a:t>https://github.com/csikfer/lanview2</a:t>
            </a:r>
            <a:endParaRPr b="0" lang="hu-HU" sz="3600" spc="-1" strike="noStrike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2438280" y="5610240"/>
            <a:ext cx="609552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hu-HU" sz="2400" spc="-1" strike="noStrike" cap="all">
                <a:solidFill>
                  <a:srgbClr val="000000"/>
                </a:solidFill>
                <a:latin typeface="Georgia"/>
              </a:rPr>
              <a:t>CSIki Ferenc</a:t>
            </a:r>
            <a:endParaRPr b="0" lang="hu-H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hu-HU" sz="1800" spc="-1" strike="noStrike">
                <a:solidFill>
                  <a:srgbClr val="4472c4"/>
                </a:solidFill>
                <a:latin typeface="Calibri"/>
              </a:rPr>
              <a:t>Csiki.Ferenc@uni-bge.hu</a:t>
            </a:r>
            <a:endParaRPr b="0" lang="hu-HU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1141560" y="144720"/>
            <a:ext cx="9905760" cy="11682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000000"/>
                </a:solidFill>
                <a:latin typeface="Calibri"/>
              </a:rPr>
              <a:t>néhány funkció</a:t>
            </a:r>
            <a:br/>
            <a:r>
              <a:rPr b="1" lang="en-US" sz="3600" spc="-1" strike="noStrike" cap="all">
                <a:solidFill>
                  <a:srgbClr val="000000"/>
                </a:solidFill>
                <a:latin typeface="Calibri"/>
              </a:rPr>
              <a:t>Hálózati elem keresése</a:t>
            </a:r>
            <a:br/>
            <a:r>
              <a:rPr b="0" lang="en-US" sz="3600" spc="-1" strike="noStrike" cap="all">
                <a:solidFill>
                  <a:srgbClr val="000000"/>
                </a:solidFill>
                <a:latin typeface="Calibri"/>
              </a:rPr>
              <a:t>Közvetlenül a switch címtáblákban</a:t>
            </a:r>
            <a:br/>
            <a:br/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6" name="Kép 3" descr=""/>
          <p:cNvPicPr/>
          <p:nvPr/>
        </p:nvPicPr>
        <p:blipFill>
          <a:blip r:embed="rId1"/>
          <a:stretch/>
        </p:blipFill>
        <p:spPr>
          <a:xfrm>
            <a:off x="1945080" y="1537560"/>
            <a:ext cx="8453520" cy="523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1141560" y="38340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Calibri"/>
              </a:rPr>
              <a:t>Hálózati elem(ek) felvétele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98" name="Group 2"/>
          <p:cNvGrpSpPr/>
          <p:nvPr/>
        </p:nvGrpSpPr>
        <p:grpSpPr>
          <a:xfrm>
            <a:off x="1141560" y="2052000"/>
            <a:ext cx="9905760" cy="3738960"/>
            <a:chOff x="1141560" y="2052000"/>
            <a:chExt cx="9905760" cy="3738960"/>
          </a:xfrm>
        </p:grpSpPr>
        <p:sp>
          <p:nvSpPr>
            <p:cNvPr id="299" name="CustomShape 3"/>
            <p:cNvSpPr/>
            <p:nvPr/>
          </p:nvSpPr>
          <p:spPr>
            <a:xfrm>
              <a:off x="1141560" y="2052000"/>
              <a:ext cx="9905760" cy="75564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09080" rIns="72360" tIns="109080" bIns="109440" anchor="ctr"/>
            <a:p>
              <a:pPr>
                <a:lnSpc>
                  <a:spcPct val="90000"/>
                </a:lnSpc>
                <a:spcAft>
                  <a:spcPts val="666"/>
                </a:spcAft>
              </a:pPr>
              <a:r>
                <a:rPr b="0" lang="hu-HU" sz="1900" spc="-1" strike="noStrike">
                  <a:solidFill>
                    <a:srgbClr val="ffffff"/>
                  </a:solidFill>
                  <a:latin typeface="Calibri"/>
                </a:rPr>
                <a:t>Automatikus, ha az eszköz ismeri az SNMP protokolt. Továbbá, ha az eszközök ismerik (és engedélyezett) az LLDP, akkor a láncon végig haladva az összes elem regisztrálható automatikusan.</a:t>
              </a:r>
              <a:endParaRPr b="0" lang="hu-HU" sz="1900" spc="-1" strike="noStrike">
                <a:latin typeface="Arial"/>
              </a:endParaRPr>
            </a:p>
          </p:txBody>
        </p:sp>
        <p:sp>
          <p:nvSpPr>
            <p:cNvPr id="300" name="CustomShape 4"/>
            <p:cNvSpPr/>
            <p:nvPr/>
          </p:nvSpPr>
          <p:spPr>
            <a:xfrm>
              <a:off x="1141560" y="3043440"/>
              <a:ext cx="9905760" cy="75564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09080" rIns="72360" tIns="109080" bIns="109440" anchor="ctr"/>
            <a:p>
              <a:pPr>
                <a:lnSpc>
                  <a:spcPct val="90000"/>
                </a:lnSpc>
                <a:spcAft>
                  <a:spcPts val="666"/>
                </a:spcAft>
              </a:pPr>
              <a:r>
                <a:rPr b="0" lang="hu-HU" sz="1900" spc="-1" strike="noStrike">
                  <a:solidFill>
                    <a:srgbClr val="ffffff"/>
                  </a:solidFill>
                  <a:latin typeface="Calibri"/>
                </a:rPr>
                <a:t>Van egy CLI, több eszköz esetén ez a leghatékonyabb, ha az előző lehetőség nem adott.</a:t>
              </a:r>
              <a:endParaRPr b="0" lang="hu-HU" sz="1900" spc="-1" strike="noStrike">
                <a:latin typeface="Arial"/>
              </a:endParaRPr>
            </a:p>
          </p:txBody>
        </p:sp>
        <p:sp>
          <p:nvSpPr>
            <p:cNvPr id="301" name="CustomShape 5"/>
            <p:cNvSpPr/>
            <p:nvPr/>
          </p:nvSpPr>
          <p:spPr>
            <a:xfrm>
              <a:off x="1141560" y="4053960"/>
              <a:ext cx="9905760" cy="75564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09080" rIns="72360" tIns="109080" bIns="109440" anchor="ctr"/>
            <a:p>
              <a:pPr>
                <a:lnSpc>
                  <a:spcPct val="90000"/>
                </a:lnSpc>
                <a:spcAft>
                  <a:spcPts val="666"/>
                </a:spcAft>
              </a:pPr>
              <a:r>
                <a:rPr b="0" lang="hu-HU" sz="1900" spc="-1" strike="noStrike">
                  <a:solidFill>
                    <a:srgbClr val="ffffff"/>
                  </a:solidFill>
                  <a:latin typeface="Calibri"/>
                </a:rPr>
                <a:t>A GUI általános megjelenítő rendszerén keresztül, ez inkább módosítás, vagy javításkor hasznos, vagy ha nincs más lehetőség.</a:t>
              </a:r>
              <a:endParaRPr b="0" lang="hu-HU" sz="1900" spc="-1" strike="noStrike">
                <a:latin typeface="Arial"/>
              </a:endParaRPr>
            </a:p>
          </p:txBody>
        </p:sp>
        <p:sp>
          <p:nvSpPr>
            <p:cNvPr id="302" name="CustomShape 6"/>
            <p:cNvSpPr/>
            <p:nvPr/>
          </p:nvSpPr>
          <p:spPr>
            <a:xfrm>
              <a:off x="1141560" y="5035320"/>
              <a:ext cx="9905760" cy="75564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09080" rIns="72360" tIns="109080" bIns="109440" anchor="ctr"/>
            <a:p>
              <a:pPr>
                <a:lnSpc>
                  <a:spcPct val="90000"/>
                </a:lnSpc>
                <a:spcAft>
                  <a:spcPts val="666"/>
                </a:spcAft>
              </a:pPr>
              <a:r>
                <a:rPr b="0" lang="hu-HU" sz="1900" spc="-1" strike="noStrike">
                  <a:solidFill>
                    <a:srgbClr val="ffffff"/>
                  </a:solidFill>
                  <a:latin typeface="Calibri"/>
                </a:rPr>
                <a:t>Végül vannak egyedi adatalapok a patch panelek, munkaállomások, és SNMP eszközökhöz.</a:t>
              </a:r>
              <a:endParaRPr b="0" lang="hu-HU" sz="1900" spc="-1" strike="noStrike">
                <a:latin typeface="Arial"/>
              </a:endParaRPr>
            </a:p>
          </p:txBody>
        </p:sp>
      </p:grpSp>
      <p:grpSp>
        <p:nvGrpSpPr>
          <p:cNvPr id="303" name="Group 7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3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4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5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1141560" y="14472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000000"/>
                </a:solidFill>
                <a:latin typeface="Calibri"/>
              </a:rPr>
              <a:t>néhány funkció</a:t>
            </a:r>
            <a:br/>
            <a:r>
              <a:rPr b="1" lang="en-US" sz="3600" spc="-1" strike="noStrike" cap="all">
                <a:solidFill>
                  <a:srgbClr val="000000"/>
                </a:solidFill>
                <a:latin typeface="Calibri"/>
              </a:rPr>
              <a:t>SNMP eszköz felvétele, frissítése</a:t>
            </a:r>
            <a:br/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5" name="Kép 2" descr=""/>
          <p:cNvPicPr/>
          <p:nvPr/>
        </p:nvPicPr>
        <p:blipFill>
          <a:blip r:embed="rId1"/>
          <a:stretch/>
        </p:blipFill>
        <p:spPr>
          <a:xfrm>
            <a:off x="1936800" y="1140480"/>
            <a:ext cx="8312400" cy="565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6" dur="indefinite" restart="never" nodeType="tmRoot">
          <p:childTnLst>
            <p:seq>
              <p:cTn id="8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1141560" y="14472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000000"/>
                </a:solidFill>
                <a:latin typeface="Calibri"/>
              </a:rPr>
              <a:t>néhány funkció</a:t>
            </a:r>
            <a:br/>
            <a:r>
              <a:rPr b="1" lang="en-US" sz="3600" spc="-1" strike="noStrike" cap="all">
                <a:solidFill>
                  <a:srgbClr val="000000"/>
                </a:solidFill>
                <a:latin typeface="Calibri"/>
              </a:rPr>
              <a:t>Munkaállomások kezelése</a:t>
            </a:r>
            <a:br/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7" name="Kép 4" descr=""/>
          <p:cNvPicPr/>
          <p:nvPr/>
        </p:nvPicPr>
        <p:blipFill>
          <a:blip r:embed="rId1"/>
          <a:stretch/>
        </p:blipFill>
        <p:spPr>
          <a:xfrm>
            <a:off x="2427840" y="1209600"/>
            <a:ext cx="7594920" cy="539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8" dur="indefinite" restart="never" nodeType="tmRoot">
          <p:childTnLst>
            <p:seq>
              <p:cTn id="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1141560" y="14472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000000"/>
                </a:solidFill>
                <a:latin typeface="Calibri"/>
              </a:rPr>
              <a:t>néhány funkció</a:t>
            </a:r>
            <a:br/>
            <a:r>
              <a:rPr b="1" lang="en-US" sz="3600" spc="-1" strike="noStrike" cap="all">
                <a:solidFill>
                  <a:srgbClr val="000000"/>
                </a:solidFill>
                <a:latin typeface="Calibri"/>
              </a:rPr>
              <a:t>Szolgáltatások lekérdezések</a:t>
            </a:r>
            <a:br/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9" name="Kép 2" descr=""/>
          <p:cNvPicPr/>
          <p:nvPr/>
        </p:nvPicPr>
        <p:blipFill>
          <a:blip r:embed="rId1"/>
          <a:stretch/>
        </p:blipFill>
        <p:spPr>
          <a:xfrm>
            <a:off x="1416960" y="1115640"/>
            <a:ext cx="9354600" cy="561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0" dur="indefinite" restart="never" nodeType="tmRoot">
          <p:childTnLst>
            <p:seq>
              <p:cTn id="9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1058400" y="247212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Calibri"/>
              </a:rPr>
              <a:t>Köszönöm a figyelmet!</a:t>
            </a:r>
            <a:br/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92" dur="indefinite" restart="never" nodeType="tmRoot">
          <p:childTnLst>
            <p:seq>
              <p:cTn id="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1141560" y="618480"/>
            <a:ext cx="9905760" cy="1630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50000"/>
              </a:lnSpc>
            </a:pPr>
            <a:r>
              <a:rPr b="1" lang="en-US" sz="4000" spc="-1" strike="noStrike" cap="all">
                <a:solidFill>
                  <a:srgbClr val="000000"/>
                </a:solidFill>
                <a:latin typeface="Calibri"/>
              </a:rPr>
              <a:t>Hálózat menedzsment ahogy én gondolom</a:t>
            </a:r>
            <a:r>
              <a:rPr b="0" lang="en-US" sz="3600" spc="-1" strike="noStrike" cap="all">
                <a:solidFill>
                  <a:srgbClr val="000000"/>
                </a:solidFill>
                <a:latin typeface="Calibri"/>
              </a:rPr>
              <a:t> </a:t>
            </a:r>
            <a:br/>
            <a:r>
              <a:rPr b="0" lang="en-US" sz="3600" spc="-1" strike="noStrike" cap="all">
                <a:solidFill>
                  <a:srgbClr val="000000"/>
                </a:solidFill>
                <a:latin typeface="Calibri"/>
              </a:rPr>
              <a:t>Miért? </a:t>
            </a:r>
            <a:br/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25" name="Group 2"/>
          <p:cNvGrpSpPr/>
          <p:nvPr/>
        </p:nvGrpSpPr>
        <p:grpSpPr>
          <a:xfrm>
            <a:off x="1141560" y="2249640"/>
            <a:ext cx="9540000" cy="3541320"/>
            <a:chOff x="1141560" y="2249640"/>
            <a:chExt cx="9540000" cy="3541320"/>
          </a:xfrm>
        </p:grpSpPr>
        <p:sp>
          <p:nvSpPr>
            <p:cNvPr id="226" name="CustomShape 3"/>
            <p:cNvSpPr/>
            <p:nvPr/>
          </p:nvSpPr>
          <p:spPr>
            <a:xfrm>
              <a:off x="1141560" y="2249640"/>
              <a:ext cx="9540000" cy="354132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0">
              <a:gsLst>
                <a:gs pos="0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tint val="40000"/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tint val="40000"/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scene3d>
              <a:camera prst="orthographicFront"/>
              <a:lightRig dir="t" rig="flat"/>
            </a:scene3d>
            <a:sp3d extrusionH="12700" z="-190500" prstMaterial="plastic">
              <a:bevelT w="50800" h="50800"/>
            </a:sp3d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4"/>
            <p:cNvSpPr/>
            <p:nvPr/>
          </p:nvSpPr>
          <p:spPr>
            <a:xfrm>
              <a:off x="1144080" y="3312000"/>
              <a:ext cx="2172960" cy="141624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217800" rIns="148680" tIns="217800" bIns="217800" anchor="ctr"/>
            <a:p>
              <a:pPr algn="ctr">
                <a:lnSpc>
                  <a:spcPct val="90000"/>
                </a:lnSpc>
                <a:spcAft>
                  <a:spcPts val="1366"/>
                </a:spcAft>
              </a:pPr>
              <a:r>
                <a:rPr b="0" lang="hu-HU" sz="3900" spc="-1" strike="noStrike">
                  <a:solidFill>
                    <a:srgbClr val="ffffff"/>
                  </a:solidFill>
                  <a:latin typeface="Calibri"/>
                </a:rPr>
                <a:t>Nagios</a:t>
              </a:r>
              <a:r>
                <a:rPr b="0" lang="hu-HU" sz="3900" spc="-1" strike="noStrike">
                  <a:solidFill>
                    <a:srgbClr val="ffffff"/>
                  </a:solidFill>
                  <a:latin typeface="Calibri"/>
                </a:rPr>
                <a:t>	</a:t>
              </a:r>
              <a:endParaRPr b="0" lang="hu-HU" sz="3900" spc="-1" strike="noStrike">
                <a:latin typeface="Arial"/>
              </a:endParaRPr>
            </a:p>
          </p:txBody>
        </p:sp>
        <p:sp>
          <p:nvSpPr>
            <p:cNvPr id="228" name="CustomShape 5"/>
            <p:cNvSpPr/>
            <p:nvPr/>
          </p:nvSpPr>
          <p:spPr>
            <a:xfrm>
              <a:off x="3598200" y="3312000"/>
              <a:ext cx="2172960" cy="141624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217800" rIns="148680" tIns="217800" bIns="217800" anchor="ctr"/>
            <a:p>
              <a:pPr algn="ctr">
                <a:lnSpc>
                  <a:spcPct val="90000"/>
                </a:lnSpc>
                <a:spcAft>
                  <a:spcPts val="1366"/>
                </a:spcAft>
              </a:pPr>
              <a:r>
                <a:rPr b="0" lang="hu-HU" sz="3900" spc="-1" strike="noStrike">
                  <a:solidFill>
                    <a:srgbClr val="ffffff"/>
                  </a:solidFill>
                  <a:latin typeface="Calibri"/>
                </a:rPr>
                <a:t>Munin</a:t>
              </a:r>
              <a:endParaRPr b="0" lang="hu-HU" sz="3900" spc="-1" strike="noStrike">
                <a:latin typeface="Arial"/>
              </a:endParaRPr>
            </a:p>
          </p:txBody>
        </p:sp>
        <p:sp>
          <p:nvSpPr>
            <p:cNvPr id="229" name="CustomShape 6"/>
            <p:cNvSpPr/>
            <p:nvPr/>
          </p:nvSpPr>
          <p:spPr>
            <a:xfrm>
              <a:off x="6051960" y="3312000"/>
              <a:ext cx="2172960" cy="141624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217800" rIns="148680" tIns="217800" bIns="217800" anchor="ctr"/>
            <a:p>
              <a:pPr algn="ctr">
                <a:lnSpc>
                  <a:spcPct val="90000"/>
                </a:lnSpc>
                <a:spcAft>
                  <a:spcPts val="1366"/>
                </a:spcAft>
              </a:pPr>
              <a:r>
                <a:rPr b="0" lang="hu-HU" sz="3900" spc="-1" strike="noStrike">
                  <a:solidFill>
                    <a:srgbClr val="ffffff"/>
                  </a:solidFill>
                  <a:latin typeface="Calibri"/>
                </a:rPr>
                <a:t>Zabbix</a:t>
              </a:r>
              <a:endParaRPr b="0" lang="hu-HU" sz="3900" spc="-1" strike="noStrike">
                <a:latin typeface="Arial"/>
              </a:endParaRPr>
            </a:p>
          </p:txBody>
        </p:sp>
        <p:sp>
          <p:nvSpPr>
            <p:cNvPr id="230" name="CustomShape 7"/>
            <p:cNvSpPr/>
            <p:nvPr/>
          </p:nvSpPr>
          <p:spPr>
            <a:xfrm>
              <a:off x="8505720" y="3312000"/>
              <a:ext cx="2172960" cy="141624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217800" rIns="148680" tIns="217800" bIns="217800" anchor="ctr"/>
            <a:p>
              <a:pPr algn="ctr">
                <a:lnSpc>
                  <a:spcPct val="90000"/>
                </a:lnSpc>
                <a:spcAft>
                  <a:spcPts val="1366"/>
                </a:spcAft>
              </a:pPr>
              <a:r>
                <a:rPr b="0" lang="hu-HU" sz="3900" spc="-1" strike="noStrike">
                  <a:solidFill>
                    <a:srgbClr val="ffffff"/>
                  </a:solidFill>
                  <a:latin typeface="Calibri"/>
                </a:rPr>
                <a:t>GLPI</a:t>
              </a:r>
              <a:endParaRPr b="0" lang="hu-HU" sz="3900" spc="-1" strike="noStrike">
                <a:latin typeface="Arial"/>
              </a:endParaRPr>
            </a:p>
          </p:txBody>
        </p:sp>
      </p:grpSp>
      <p:grpSp>
        <p:nvGrpSpPr>
          <p:cNvPr id="231" name="Group 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50000"/>
              </a:lnSpc>
            </a:pPr>
            <a:r>
              <a:rPr b="1" lang="en-US" sz="4000" spc="-1" strike="noStrike" cap="all">
                <a:solidFill>
                  <a:srgbClr val="000000"/>
                </a:solidFill>
                <a:latin typeface="Calibri"/>
              </a:rPr>
              <a:t>Amire szükség van!</a:t>
            </a:r>
            <a:br/>
            <a:r>
              <a:rPr b="0" lang="en-US" sz="3600" spc="-1" strike="noStrike" cap="all">
                <a:solidFill>
                  <a:srgbClr val="000000"/>
                </a:solidFill>
                <a:latin typeface="Calibri"/>
              </a:rPr>
              <a:t>dokumentáciÓ (SQL)</a:t>
            </a:r>
            <a:br/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33" name="Group 2"/>
          <p:cNvGrpSpPr/>
          <p:nvPr/>
        </p:nvGrpSpPr>
        <p:grpSpPr>
          <a:xfrm>
            <a:off x="1146240" y="3312000"/>
            <a:ext cx="9896040" cy="1416240"/>
            <a:chOff x="1146240" y="3312000"/>
            <a:chExt cx="9896040" cy="1416240"/>
          </a:xfrm>
        </p:grpSpPr>
        <p:sp>
          <p:nvSpPr>
            <p:cNvPr id="234" name="CustomShape 3"/>
            <p:cNvSpPr/>
            <p:nvPr/>
          </p:nvSpPr>
          <p:spPr>
            <a:xfrm flipH="1">
              <a:off x="6037560" y="3591000"/>
              <a:ext cx="113760" cy="85824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>
              <a:noFill/>
            </a:ln>
            <a:scene3d>
              <a:camera prst="orthographicFront"/>
              <a:lightRig dir="t" rig="flat"/>
            </a:scene3d>
            <a:sp3d extrusionH="12700" z="-190500" prstMaterial="plastic">
              <a:bevelT w="50800" h="50800"/>
            </a:sp3d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4"/>
            <p:cNvSpPr/>
            <p:nvPr/>
          </p:nvSpPr>
          <p:spPr>
            <a:xfrm>
              <a:off x="1146240" y="3312000"/>
              <a:ext cx="2384280" cy="141624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45440" rIns="76320" tIns="145440" bIns="14544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hu-HU" sz="2000" spc="-1" strike="noStrike">
                  <a:solidFill>
                    <a:srgbClr val="ffffff"/>
                  </a:solidFill>
                  <a:latin typeface="Calibri"/>
                </a:rPr>
                <a:t>Szerverek, kliens gépek, egyéb hálózati elemek.</a:t>
              </a:r>
              <a:endParaRPr b="0" lang="hu-HU" sz="2000" spc="-1" strike="noStrike">
                <a:latin typeface="Arial"/>
              </a:endParaRPr>
            </a:p>
          </p:txBody>
        </p:sp>
        <p:sp>
          <p:nvSpPr>
            <p:cNvPr id="236" name="CustomShape 5"/>
            <p:cNvSpPr/>
            <p:nvPr/>
          </p:nvSpPr>
          <p:spPr>
            <a:xfrm>
              <a:off x="3650040" y="3312000"/>
              <a:ext cx="2384280" cy="141624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45440" rIns="76320" tIns="145440" bIns="14544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hu-HU" sz="2000" spc="-1" strike="noStrike">
                  <a:solidFill>
                    <a:srgbClr val="ffffff"/>
                  </a:solidFill>
                  <a:latin typeface="Calibri"/>
                </a:rPr>
                <a:t>Csatlakozók, patch panelek, patch kábelek, fali kábelek.</a:t>
              </a:r>
              <a:endParaRPr b="0" lang="hu-HU" sz="2000" spc="-1" strike="noStrike">
                <a:latin typeface="Arial"/>
              </a:endParaRPr>
            </a:p>
          </p:txBody>
        </p:sp>
        <p:sp>
          <p:nvSpPr>
            <p:cNvPr id="237" name="CustomShape 6"/>
            <p:cNvSpPr/>
            <p:nvPr/>
          </p:nvSpPr>
          <p:spPr>
            <a:xfrm>
              <a:off x="6154200" y="3312000"/>
              <a:ext cx="2384280" cy="141624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45440" rIns="76320" tIns="145440" bIns="14544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hu-HU" sz="2000" spc="-1" strike="noStrike">
                  <a:solidFill>
                    <a:srgbClr val="ffffff"/>
                  </a:solidFill>
                  <a:latin typeface="Calibri"/>
                </a:rPr>
                <a:t>Felhasználók</a:t>
              </a:r>
              <a:endParaRPr b="0" lang="hu-HU" sz="2000" spc="-1" strike="noStrike">
                <a:latin typeface="Arial"/>
              </a:endParaRPr>
            </a:p>
          </p:txBody>
        </p:sp>
        <p:sp>
          <p:nvSpPr>
            <p:cNvPr id="238" name="CustomShape 7"/>
            <p:cNvSpPr/>
            <p:nvPr/>
          </p:nvSpPr>
          <p:spPr>
            <a:xfrm>
              <a:off x="8658000" y="3312000"/>
              <a:ext cx="2384280" cy="141624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45440" rIns="76320" tIns="145440" bIns="145440" anchor="ctr"/>
            <a:p>
              <a:pPr algn="ctr">
                <a:lnSpc>
                  <a:spcPct val="90000"/>
                </a:lnSpc>
                <a:spcAft>
                  <a:spcPts val="700"/>
                </a:spcAft>
              </a:pPr>
              <a:r>
                <a:rPr b="0" lang="hu-HU" sz="2000" spc="-1" strike="noStrike">
                  <a:solidFill>
                    <a:srgbClr val="ffffff"/>
                  </a:solidFill>
                  <a:latin typeface="Calibri"/>
                </a:rPr>
                <a:t>Helyek, alaprajzok. Ki ill. mi hol van.</a:t>
              </a:r>
              <a:endParaRPr b="0" lang="hu-HU" sz="2000" spc="-1" strike="noStrike">
                <a:latin typeface="Arial"/>
              </a:endParaRPr>
            </a:p>
          </p:txBody>
        </p:sp>
      </p:grpSp>
      <p:grpSp>
        <p:nvGrpSpPr>
          <p:cNvPr id="239" name="Group 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Calibri"/>
              </a:rPr>
              <a:t>Adatgyűjtés, nyomkövetés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41" name="Group 2"/>
          <p:cNvGrpSpPr/>
          <p:nvPr/>
        </p:nvGrpSpPr>
        <p:grpSpPr>
          <a:xfrm>
            <a:off x="1146240" y="1539720"/>
            <a:ext cx="9896040" cy="3541320"/>
            <a:chOff x="1146240" y="1539720"/>
            <a:chExt cx="9896040" cy="3541320"/>
          </a:xfrm>
        </p:grpSpPr>
        <p:sp>
          <p:nvSpPr>
            <p:cNvPr id="242" name="CustomShape 3"/>
            <p:cNvSpPr/>
            <p:nvPr/>
          </p:nvSpPr>
          <p:spPr>
            <a:xfrm>
              <a:off x="1884240" y="1539720"/>
              <a:ext cx="8419680" cy="354132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>
              <a:noFill/>
            </a:ln>
            <a:scene3d>
              <a:camera prst="orthographicFront"/>
              <a:lightRig dir="t" rig="flat"/>
            </a:scene3d>
            <a:sp3d extrusionH="12700" z="-190500" prstMaterial="plastic">
              <a:bevelT w="50800" h="50800"/>
            </a:sp3d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CustomShape 4"/>
            <p:cNvSpPr/>
            <p:nvPr/>
          </p:nvSpPr>
          <p:spPr>
            <a:xfrm>
              <a:off x="1146240" y="2602440"/>
              <a:ext cx="2384280" cy="141624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64520" rIns="95400" tIns="164520" bIns="164520" anchor="ctr"/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hu-HU" sz="2500" spc="-1" strike="noStrike">
                  <a:solidFill>
                    <a:srgbClr val="ffffff"/>
                  </a:solidFill>
                  <a:latin typeface="Calibri"/>
                </a:rPr>
                <a:t>Címek változása</a:t>
              </a:r>
              <a:endParaRPr b="0" lang="hu-HU" sz="2500" spc="-1" strike="noStrike">
                <a:latin typeface="Arial"/>
              </a:endParaRPr>
            </a:p>
          </p:txBody>
        </p:sp>
        <p:sp>
          <p:nvSpPr>
            <p:cNvPr id="244" name="CustomShape 5"/>
            <p:cNvSpPr/>
            <p:nvPr/>
          </p:nvSpPr>
          <p:spPr>
            <a:xfrm>
              <a:off x="3650040" y="2602440"/>
              <a:ext cx="2384280" cy="141624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64520" rIns="95400" tIns="164520" bIns="164520" anchor="ctr"/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hu-HU" sz="2500" spc="-1" strike="noStrike">
                  <a:solidFill>
                    <a:srgbClr val="ffffff"/>
                  </a:solidFill>
                  <a:latin typeface="Calibri"/>
                </a:rPr>
                <a:t>Eszközök mozgása</a:t>
              </a:r>
              <a:endParaRPr b="0" lang="hu-HU" sz="2500" spc="-1" strike="noStrike">
                <a:latin typeface="Arial"/>
              </a:endParaRPr>
            </a:p>
          </p:txBody>
        </p:sp>
        <p:sp>
          <p:nvSpPr>
            <p:cNvPr id="245" name="CustomShape 6"/>
            <p:cNvSpPr/>
            <p:nvPr/>
          </p:nvSpPr>
          <p:spPr>
            <a:xfrm>
              <a:off x="6154200" y="2602440"/>
              <a:ext cx="2384280" cy="141624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64520" rIns="95400" tIns="164520" bIns="164520" anchor="ctr"/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hu-HU" sz="2500" spc="-1" strike="noStrike">
                  <a:solidFill>
                    <a:srgbClr val="ffffff"/>
                  </a:solidFill>
                  <a:latin typeface="Calibri"/>
                </a:rPr>
                <a:t>Eszközök, szolgáltatások állapota.</a:t>
              </a:r>
              <a:endParaRPr b="0" lang="hu-HU" sz="2500" spc="-1" strike="noStrike">
                <a:latin typeface="Arial"/>
              </a:endParaRPr>
            </a:p>
          </p:txBody>
        </p:sp>
        <p:sp>
          <p:nvSpPr>
            <p:cNvPr id="246" name="CustomShape 7"/>
            <p:cNvSpPr/>
            <p:nvPr/>
          </p:nvSpPr>
          <p:spPr>
            <a:xfrm>
              <a:off x="8658000" y="2602440"/>
              <a:ext cx="2384280" cy="141624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64520" rIns="95400" tIns="164520" bIns="164520" anchor="ctr"/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hu-HU" sz="2500" spc="-1" strike="noStrike">
                  <a:solidFill>
                    <a:srgbClr val="ffffff"/>
                  </a:solidFill>
                  <a:latin typeface="Calibri"/>
                </a:rPr>
                <a:t>Szabályok.</a:t>
              </a:r>
              <a:endParaRPr b="0" lang="hu-HU" sz="2500" spc="-1" strike="noStrike">
                <a:latin typeface="Arial"/>
              </a:endParaRPr>
            </a:p>
          </p:txBody>
        </p:sp>
      </p:grpSp>
      <p:grpSp>
        <p:nvGrpSpPr>
          <p:cNvPr id="247" name="Group 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grpSp>
        <p:nvGrpSpPr>
          <p:cNvPr id="248" name="Group 9"/>
          <p:cNvGrpSpPr/>
          <p:nvPr/>
        </p:nvGrpSpPr>
        <p:grpSpPr>
          <a:xfrm>
            <a:off x="1672200" y="4524480"/>
            <a:ext cx="8682480" cy="2009520"/>
            <a:chOff x="1672200" y="4524480"/>
            <a:chExt cx="8682480" cy="2009520"/>
          </a:xfrm>
        </p:grpSpPr>
        <p:sp>
          <p:nvSpPr>
            <p:cNvPr id="249" name="CustomShape 10"/>
            <p:cNvSpPr/>
            <p:nvPr/>
          </p:nvSpPr>
          <p:spPr>
            <a:xfrm>
              <a:off x="1672200" y="4524480"/>
              <a:ext cx="8265960" cy="200952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>
              <a:noFill/>
            </a:ln>
            <a:scene3d>
              <a:camera prst="orthographicFront"/>
              <a:lightRig dir="t" rig="flat"/>
            </a:scene3d>
            <a:sp3d extrusionH="12700" z="-190500" prstMaterial="plastic">
              <a:bevelT w="50800" h="50800"/>
            </a:sp3d>
          </p:spPr>
          <p:style>
            <a:lnRef idx="0"/>
            <a:fillRef idx="0"/>
            <a:effectRef idx="0"/>
            <a:fontRef idx="minor"/>
          </p:style>
        </p:sp>
        <p:sp>
          <p:nvSpPr>
            <p:cNvPr id="250" name="CustomShape 11"/>
            <p:cNvSpPr/>
            <p:nvPr/>
          </p:nvSpPr>
          <p:spPr>
            <a:xfrm>
              <a:off x="1693800" y="5089320"/>
              <a:ext cx="8660880" cy="80352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64880" rIns="125640" tIns="164880" bIns="164880" anchor="ctr"/>
            <a:p>
              <a:pPr algn="ctr">
                <a:lnSpc>
                  <a:spcPct val="90000"/>
                </a:lnSpc>
                <a:spcAft>
                  <a:spcPts val="1154"/>
                </a:spcAft>
              </a:pPr>
              <a:r>
                <a:rPr b="0" lang="hu-HU" sz="3300" spc="-1" strike="noStrike">
                  <a:solidFill>
                    <a:srgbClr val="ffffff"/>
                  </a:solidFill>
                  <a:latin typeface="Calibri"/>
                </a:rPr>
                <a:t>És ahogy más gondolja a hálózat menedzsmentet </a:t>
              </a:r>
              <a:endParaRPr b="0" lang="hu-HU" sz="3300" spc="-1" strike="noStrike">
                <a:latin typeface="Arial"/>
              </a:endParaRPr>
            </a:p>
          </p:txBody>
        </p:sp>
      </p:grpSp>
      <p:grpSp>
        <p:nvGrpSpPr>
          <p:cNvPr id="251" name="Group 12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5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1227240" y="37080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Calibri"/>
              </a:rPr>
              <a:t>meg akartam valósítani két dolgot!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53" name="Group 2"/>
          <p:cNvGrpSpPr/>
          <p:nvPr/>
        </p:nvGrpSpPr>
        <p:grpSpPr>
          <a:xfrm>
            <a:off x="2634120" y="1661040"/>
            <a:ext cx="6847200" cy="4907160"/>
            <a:chOff x="2634120" y="1661040"/>
            <a:chExt cx="6847200" cy="4907160"/>
          </a:xfrm>
        </p:grpSpPr>
        <p:sp>
          <p:nvSpPr>
            <p:cNvPr id="254" name="CustomShape 3"/>
            <p:cNvSpPr/>
            <p:nvPr/>
          </p:nvSpPr>
          <p:spPr>
            <a:xfrm>
              <a:off x="7336080" y="3918960"/>
              <a:ext cx="279360" cy="2182680"/>
            </a:xfrm>
            <a:custGeom>
              <a:avLst/>
              <a:gdLst/>
              <a:ahLst/>
              <a:rect l="l" t="t" r="r" b="b"/>
              <a:pathLst>
                <a:path w="279882" h="2183086">
                  <a:moveTo>
                    <a:pt x="0" y="0"/>
                  </a:moveTo>
                  <a:lnTo>
                    <a:pt x="0" y="2183086"/>
                  </a:lnTo>
                  <a:lnTo>
                    <a:pt x="279882" y="2183086"/>
                  </a:lnTo>
                </a:path>
              </a:pathLst>
            </a:custGeom>
            <a:noFill/>
            <a:ln>
              <a:solidFill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scene3d>
              <a:camera prst="orthographicFront"/>
              <a:lightRig dir="t" rig="flat"/>
            </a:scene3d>
            <a:sp3d prstMaterial="matte"/>
          </p:spPr>
          <p:style>
            <a:lnRef idx="2"/>
            <a:fillRef idx="0"/>
            <a:effectRef idx="0"/>
            <a:fontRef idx="minor"/>
          </p:style>
        </p:sp>
        <p:sp>
          <p:nvSpPr>
            <p:cNvPr id="255" name="CustomShape 4"/>
            <p:cNvSpPr/>
            <p:nvPr/>
          </p:nvSpPr>
          <p:spPr>
            <a:xfrm>
              <a:off x="7336080" y="3918960"/>
              <a:ext cx="279360" cy="857880"/>
            </a:xfrm>
            <a:custGeom>
              <a:avLst/>
              <a:gdLst/>
              <a:ahLst/>
              <a:rect l="l" t="t" r="r" b="b"/>
              <a:pathLst>
                <a:path w="279882" h="858307">
                  <a:moveTo>
                    <a:pt x="0" y="0"/>
                  </a:moveTo>
                  <a:lnTo>
                    <a:pt x="0" y="858307"/>
                  </a:lnTo>
                  <a:lnTo>
                    <a:pt x="279882" y="858307"/>
                  </a:lnTo>
                </a:path>
              </a:pathLst>
            </a:custGeom>
            <a:noFill/>
            <a:ln>
              <a:solidFill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scene3d>
              <a:camera prst="orthographicFront"/>
              <a:lightRig dir="t" rig="flat"/>
            </a:scene3d>
            <a:sp3d prstMaterial="matte"/>
          </p:spPr>
          <p:style>
            <a:lnRef idx="2"/>
            <a:fillRef idx="0"/>
            <a:effectRef idx="0"/>
            <a:fontRef idx="minor"/>
          </p:style>
        </p:sp>
        <p:sp>
          <p:nvSpPr>
            <p:cNvPr id="256" name="CustomShape 5"/>
            <p:cNvSpPr/>
            <p:nvPr/>
          </p:nvSpPr>
          <p:spPr>
            <a:xfrm>
              <a:off x="5824800" y="2594160"/>
              <a:ext cx="2257200" cy="391320"/>
            </a:xfrm>
            <a:custGeom>
              <a:avLst/>
              <a:gdLst/>
              <a:ahLst/>
              <a:rect l="l" t="t" r="r" b="b"/>
              <a:pathLst>
                <a:path w="2257722" h="391836">
                  <a:moveTo>
                    <a:pt x="0" y="0"/>
                  </a:moveTo>
                  <a:lnTo>
                    <a:pt x="0" y="195918"/>
                  </a:lnTo>
                  <a:lnTo>
                    <a:pt x="2257722" y="195918"/>
                  </a:lnTo>
                  <a:lnTo>
                    <a:pt x="2257722" y="391836"/>
                  </a:lnTo>
                </a:path>
              </a:pathLst>
            </a:custGeom>
            <a:noFill/>
            <a:ln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scene3d>
              <a:camera prst="orthographicFront"/>
              <a:lightRig dir="t" rig="flat"/>
            </a:scene3d>
            <a:sp3d prstMaterial="matte"/>
          </p:spPr>
          <p:style>
            <a:lnRef idx="2"/>
            <a:fillRef idx="0"/>
            <a:effectRef idx="0"/>
            <a:fontRef idx="minor"/>
          </p:style>
        </p:sp>
        <p:sp>
          <p:nvSpPr>
            <p:cNvPr id="257" name="CustomShape 6"/>
            <p:cNvSpPr/>
            <p:nvPr/>
          </p:nvSpPr>
          <p:spPr>
            <a:xfrm>
              <a:off x="5779080" y="2594160"/>
              <a:ext cx="91080" cy="391320"/>
            </a:xfrm>
            <a:custGeom>
              <a:avLst/>
              <a:gdLst/>
              <a:ahLst/>
              <a:rect l="l" t="t" r="r" b="b"/>
              <a:pathLst>
                <a:path w="0" h="391836">
                  <a:moveTo>
                    <a:pt x="45720" y="0"/>
                  </a:moveTo>
                  <a:lnTo>
                    <a:pt x="45720" y="391836"/>
                  </a:lnTo>
                </a:path>
              </a:pathLst>
            </a:custGeom>
            <a:noFill/>
            <a:ln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scene3d>
              <a:camera prst="orthographicFront"/>
              <a:lightRig dir="t" rig="flat"/>
            </a:scene3d>
            <a:sp3d prstMaterial="matte"/>
          </p:spPr>
          <p:style>
            <a:lnRef idx="2"/>
            <a:fillRef idx="0"/>
            <a:effectRef idx="0"/>
            <a:fontRef idx="minor"/>
          </p:style>
        </p:sp>
        <p:sp>
          <p:nvSpPr>
            <p:cNvPr id="258" name="CustomShape 7"/>
            <p:cNvSpPr/>
            <p:nvPr/>
          </p:nvSpPr>
          <p:spPr>
            <a:xfrm>
              <a:off x="3566880" y="2594160"/>
              <a:ext cx="2257200" cy="391320"/>
            </a:xfrm>
            <a:custGeom>
              <a:avLst/>
              <a:gdLst/>
              <a:ahLst/>
              <a:rect l="l" t="t" r="r" b="b"/>
              <a:pathLst>
                <a:path w="2257722" h="391836">
                  <a:moveTo>
                    <a:pt x="2257722" y="0"/>
                  </a:moveTo>
                  <a:lnTo>
                    <a:pt x="2257722" y="195918"/>
                  </a:lnTo>
                  <a:lnTo>
                    <a:pt x="0" y="195918"/>
                  </a:lnTo>
                  <a:lnTo>
                    <a:pt x="0" y="391836"/>
                  </a:lnTo>
                </a:path>
              </a:pathLst>
            </a:custGeom>
            <a:noFill/>
            <a:ln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scene3d>
              <a:camera prst="orthographicFront"/>
              <a:lightRig dir="t" rig="flat"/>
            </a:scene3d>
            <a:sp3d prstMaterial="matte"/>
          </p:spPr>
          <p:style>
            <a:lnRef idx="2"/>
            <a:fillRef idx="0"/>
            <a:effectRef idx="0"/>
            <a:fontRef idx="minor"/>
          </p:style>
        </p:sp>
        <p:sp>
          <p:nvSpPr>
            <p:cNvPr id="259" name="CustomShape 8"/>
            <p:cNvSpPr/>
            <p:nvPr/>
          </p:nvSpPr>
          <p:spPr>
            <a:xfrm>
              <a:off x="4891680" y="1661040"/>
              <a:ext cx="1865520" cy="93276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3320" rIns="13320" tIns="13320" bIns="1332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hu-HU" sz="2100" spc="-1" strike="noStrike">
                  <a:solidFill>
                    <a:srgbClr val="ffffff"/>
                  </a:solidFill>
                  <a:latin typeface="Calibri"/>
                </a:rPr>
                <a:t>SQL és C++ összekapcsolás</a:t>
              </a:r>
              <a:endParaRPr b="0" lang="hu-HU" sz="2100" spc="-1" strike="noStrike">
                <a:latin typeface="Arial"/>
              </a:endParaRPr>
            </a:p>
          </p:txBody>
        </p:sp>
        <p:sp>
          <p:nvSpPr>
            <p:cNvPr id="260" name="CustomShape 9"/>
            <p:cNvSpPr/>
            <p:nvPr/>
          </p:nvSpPr>
          <p:spPr>
            <a:xfrm>
              <a:off x="2634120" y="2985840"/>
              <a:ext cx="1865520" cy="93276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63500" dir="5400000" dist="12700" rotWithShape="0" sx="102000" sy="102000">
                <a:srgbClr val="000000">
                  <a:alpha val="32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1"/>
            <a:fontRef idx="minor"/>
          </p:style>
          <p:txBody>
            <a:bodyPr lIns="13320" rIns="13320" tIns="13320" bIns="1332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hu-HU" sz="2100" spc="-1" strike="noStrike">
                  <a:solidFill>
                    <a:srgbClr val="ffffff"/>
                  </a:solidFill>
                  <a:latin typeface="Calibri"/>
                </a:rPr>
                <a:t>objektumokat tárolunk az adatbázisban</a:t>
              </a:r>
              <a:endParaRPr b="0" lang="hu-HU" sz="2100" spc="-1" strike="noStrike">
                <a:latin typeface="Arial"/>
              </a:endParaRPr>
            </a:p>
          </p:txBody>
        </p:sp>
        <p:sp>
          <p:nvSpPr>
            <p:cNvPr id="261" name="CustomShape 10"/>
            <p:cNvSpPr/>
            <p:nvPr/>
          </p:nvSpPr>
          <p:spPr>
            <a:xfrm>
              <a:off x="4891680" y="2985840"/>
              <a:ext cx="1865520" cy="93276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63500" dir="5400000" dist="12700" rotWithShape="0" sx="102000" sy="102000">
                <a:srgbClr val="000000">
                  <a:alpha val="32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1"/>
            <a:fontRef idx="minor"/>
          </p:style>
          <p:txBody>
            <a:bodyPr lIns="13320" rIns="13320" tIns="13320" bIns="1332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hu-HU" sz="2100" spc="-1" strike="noStrike">
                  <a:solidFill>
                    <a:srgbClr val="ffffff"/>
                  </a:solidFill>
                  <a:latin typeface="Calibri"/>
                </a:rPr>
                <a:t>objektumok a programban is</a:t>
              </a:r>
              <a:endParaRPr b="0" lang="hu-HU" sz="2100" spc="-1" strike="noStrike">
                <a:latin typeface="Arial"/>
              </a:endParaRPr>
            </a:p>
          </p:txBody>
        </p:sp>
        <p:sp>
          <p:nvSpPr>
            <p:cNvPr id="262" name="CustomShape 11"/>
            <p:cNvSpPr/>
            <p:nvPr/>
          </p:nvSpPr>
          <p:spPr>
            <a:xfrm>
              <a:off x="7149600" y="2985840"/>
              <a:ext cx="1865520" cy="93276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63500" dir="5400000" dist="12700" rotWithShape="0" sx="102000" sy="102000">
                <a:srgbClr val="000000">
                  <a:alpha val="32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1"/>
            <a:fontRef idx="minor"/>
          </p:style>
          <p:txBody>
            <a:bodyPr lIns="13320" rIns="13320" tIns="13320" bIns="1332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hu-HU" sz="2100" spc="-1" strike="noStrike">
                  <a:solidFill>
                    <a:srgbClr val="ffffff"/>
                  </a:solidFill>
                  <a:latin typeface="Calibri"/>
                </a:rPr>
                <a:t>program módszereket tartalmazzon</a:t>
              </a:r>
              <a:endParaRPr b="0" lang="hu-HU" sz="2100" spc="-1" strike="noStrike">
                <a:latin typeface="Arial"/>
              </a:endParaRPr>
            </a:p>
          </p:txBody>
        </p:sp>
        <p:sp>
          <p:nvSpPr>
            <p:cNvPr id="263" name="CustomShape 12"/>
            <p:cNvSpPr/>
            <p:nvPr/>
          </p:nvSpPr>
          <p:spPr>
            <a:xfrm>
              <a:off x="7615800" y="4310640"/>
              <a:ext cx="1865520" cy="93276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63500" dir="5400000" dist="12700" rotWithShape="0" sx="102000" sy="102000">
                <a:srgbClr val="000000">
                  <a:alpha val="32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1"/>
            <a:fontRef idx="minor"/>
          </p:style>
          <p:txBody>
            <a:bodyPr lIns="13320" rIns="13320" tIns="13320" bIns="1332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hu-HU" sz="2100" spc="-1" strike="noStrike">
                  <a:solidFill>
                    <a:srgbClr val="ffffff"/>
                  </a:solidFill>
                  <a:latin typeface="Calibri"/>
                </a:rPr>
                <a:t>Viselkedés</a:t>
              </a:r>
              <a:endParaRPr b="0" lang="hu-HU" sz="2100" spc="-1" strike="noStrike">
                <a:latin typeface="Arial"/>
              </a:endParaRPr>
            </a:p>
          </p:txBody>
        </p:sp>
        <p:sp>
          <p:nvSpPr>
            <p:cNvPr id="264" name="CustomShape 13"/>
            <p:cNvSpPr/>
            <p:nvPr/>
          </p:nvSpPr>
          <p:spPr>
            <a:xfrm>
              <a:off x="7615800" y="5635440"/>
              <a:ext cx="1865520" cy="93276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63500" dir="5400000" dist="12700" rotWithShape="0" sx="102000" sy="102000">
                <a:srgbClr val="000000">
                  <a:alpha val="32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1"/>
            <a:fontRef idx="minor"/>
          </p:style>
          <p:txBody>
            <a:bodyPr lIns="13320" rIns="13320" tIns="13320" bIns="1332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hu-HU" sz="2100" spc="-1" strike="noStrike">
                  <a:solidFill>
                    <a:srgbClr val="ffffff"/>
                  </a:solidFill>
                  <a:latin typeface="Calibri"/>
                </a:rPr>
                <a:t>Megjelenés</a:t>
              </a:r>
              <a:endParaRPr b="0" lang="hu-HU" sz="2100" spc="-1" strike="noStrike">
                <a:latin typeface="Arial"/>
              </a:endParaRPr>
            </a:p>
          </p:txBody>
        </p:sp>
      </p:grpSp>
      <p:grpSp>
        <p:nvGrpSpPr>
          <p:cNvPr id="265" name="Group 1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40" dur="indefinite" restart="never" nodeType="tmRoot">
          <p:childTnLst>
            <p:seq>
              <p:cTn id="41" dur="indefinite" nodeType="mainSeq">
                <p:childTnLst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9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1141560" y="17172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Calibri"/>
              </a:rPr>
              <a:t>Telepítés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67" name="Group 2"/>
          <p:cNvGrpSpPr/>
          <p:nvPr/>
        </p:nvGrpSpPr>
        <p:grpSpPr>
          <a:xfrm>
            <a:off x="2396880" y="1651680"/>
            <a:ext cx="7394760" cy="3178440"/>
            <a:chOff x="2396880" y="1651680"/>
            <a:chExt cx="7394760" cy="3178440"/>
          </a:xfrm>
        </p:grpSpPr>
        <p:sp>
          <p:nvSpPr>
            <p:cNvPr id="268" name="CustomShape 3"/>
            <p:cNvSpPr/>
            <p:nvPr/>
          </p:nvSpPr>
          <p:spPr>
            <a:xfrm>
              <a:off x="6888960" y="2965320"/>
              <a:ext cx="1589040" cy="551160"/>
            </a:xfrm>
            <a:custGeom>
              <a:avLst/>
              <a:gdLst/>
              <a:ahLst/>
              <a:rect l="l" t="t" r="r" b="b"/>
              <a:pathLst>
                <a:path w="1589364" h="551680">
                  <a:moveTo>
                    <a:pt x="0" y="0"/>
                  </a:moveTo>
                  <a:lnTo>
                    <a:pt x="0" y="275840"/>
                  </a:lnTo>
                  <a:lnTo>
                    <a:pt x="1589364" y="275840"/>
                  </a:lnTo>
                  <a:lnTo>
                    <a:pt x="1589364" y="551680"/>
                  </a:lnTo>
                </a:path>
              </a:pathLst>
            </a:custGeom>
            <a:noFill/>
            <a:ln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scene3d>
              <a:camera prst="orthographicFront"/>
              <a:lightRig dir="t" rig="flat"/>
            </a:scene3d>
            <a:sp3d prstMaterial="matte"/>
          </p:spPr>
          <p:style>
            <a:lnRef idx="2"/>
            <a:fillRef idx="0"/>
            <a:effectRef idx="0"/>
            <a:fontRef idx="minor"/>
          </p:style>
        </p:sp>
        <p:sp>
          <p:nvSpPr>
            <p:cNvPr id="269" name="CustomShape 4"/>
            <p:cNvSpPr/>
            <p:nvPr/>
          </p:nvSpPr>
          <p:spPr>
            <a:xfrm>
              <a:off x="5299560" y="2965320"/>
              <a:ext cx="1589040" cy="551160"/>
            </a:xfrm>
            <a:custGeom>
              <a:avLst/>
              <a:gdLst/>
              <a:ahLst/>
              <a:rect l="l" t="t" r="r" b="b"/>
              <a:pathLst>
                <a:path w="1589364" h="551680">
                  <a:moveTo>
                    <a:pt x="1589364" y="0"/>
                  </a:moveTo>
                  <a:lnTo>
                    <a:pt x="1589364" y="275840"/>
                  </a:lnTo>
                  <a:lnTo>
                    <a:pt x="0" y="275840"/>
                  </a:lnTo>
                  <a:lnTo>
                    <a:pt x="0" y="551680"/>
                  </a:lnTo>
                </a:path>
              </a:pathLst>
            </a:custGeom>
            <a:noFill/>
            <a:ln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  <a:round/>
            </a:ln>
            <a:scene3d>
              <a:camera prst="orthographicFront"/>
              <a:lightRig dir="t" rig="flat"/>
            </a:scene3d>
            <a:sp3d prstMaterial="matte"/>
          </p:spPr>
          <p:style>
            <a:lnRef idx="2"/>
            <a:fillRef idx="0"/>
            <a:effectRef idx="0"/>
            <a:fontRef idx="minor"/>
          </p:style>
        </p:sp>
        <p:sp>
          <p:nvSpPr>
            <p:cNvPr id="270" name="CustomShape 5"/>
            <p:cNvSpPr/>
            <p:nvPr/>
          </p:nvSpPr>
          <p:spPr>
            <a:xfrm>
              <a:off x="2396880" y="1651680"/>
              <a:ext cx="2626560" cy="131328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4760" rIns="14760" tIns="14760" bIns="14760" anchor="ctr"/>
            <a:p>
              <a:pPr algn="ctr">
                <a:lnSpc>
                  <a:spcPct val="90000"/>
                </a:lnSpc>
                <a:spcAft>
                  <a:spcPts val="805"/>
                </a:spcAft>
              </a:pPr>
              <a:r>
                <a:rPr b="0" lang="hu-HU" sz="2300" spc="-1" strike="noStrike">
                  <a:solidFill>
                    <a:srgbClr val="ffffff"/>
                  </a:solidFill>
                  <a:latin typeface="Calibri"/>
                </a:rPr>
                <a:t>A rendszer multiplatformos</a:t>
              </a:r>
              <a:endParaRPr b="0" lang="hu-HU" sz="2300" spc="-1" strike="noStrike">
                <a:latin typeface="Arial"/>
              </a:endParaRPr>
            </a:p>
          </p:txBody>
        </p:sp>
        <p:sp>
          <p:nvSpPr>
            <p:cNvPr id="271" name="CustomShape 6"/>
            <p:cNvSpPr/>
            <p:nvPr/>
          </p:nvSpPr>
          <p:spPr>
            <a:xfrm>
              <a:off x="5575680" y="1651680"/>
              <a:ext cx="2626560" cy="131328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4760" rIns="14760" tIns="14760" bIns="14760" anchor="ctr"/>
            <a:p>
              <a:pPr algn="ctr">
                <a:lnSpc>
                  <a:spcPct val="90000"/>
                </a:lnSpc>
                <a:spcAft>
                  <a:spcPts val="805"/>
                </a:spcAft>
              </a:pPr>
              <a:r>
                <a:rPr b="0" lang="hu-HU" sz="2300" spc="-1" strike="noStrike">
                  <a:solidFill>
                    <a:srgbClr val="ffffff"/>
                  </a:solidFill>
                  <a:latin typeface="Calibri"/>
                </a:rPr>
                <a:t>Tesztelve:</a:t>
              </a:r>
              <a:endParaRPr b="0" lang="hu-HU" sz="2300" spc="-1" strike="noStrike">
                <a:latin typeface="Arial"/>
              </a:endParaRPr>
            </a:p>
          </p:txBody>
        </p:sp>
        <p:sp>
          <p:nvSpPr>
            <p:cNvPr id="272" name="CustomShape 7"/>
            <p:cNvSpPr/>
            <p:nvPr/>
          </p:nvSpPr>
          <p:spPr>
            <a:xfrm>
              <a:off x="3986280" y="3516840"/>
              <a:ext cx="2626560" cy="131328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63500" dir="5400000" dist="12700" rotWithShape="0" sx="102000" sy="102000">
                <a:srgbClr val="000000">
                  <a:alpha val="32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1"/>
            <a:fontRef idx="minor"/>
          </p:style>
          <p:txBody>
            <a:bodyPr lIns="14760" rIns="14760" tIns="14760" bIns="14760" anchor="ctr"/>
            <a:p>
              <a:pPr algn="ctr">
                <a:lnSpc>
                  <a:spcPct val="90000"/>
                </a:lnSpc>
                <a:spcAft>
                  <a:spcPts val="805"/>
                </a:spcAft>
              </a:pPr>
              <a:r>
                <a:rPr b="0" lang="hu-HU" sz="2300" spc="-1" strike="noStrike">
                  <a:solidFill>
                    <a:srgbClr val="ffffff"/>
                  </a:solidFill>
                  <a:latin typeface="Calibri"/>
                </a:rPr>
                <a:t>Ubuntu 18.04 </a:t>
              </a:r>
              <a:endParaRPr b="0" lang="hu-HU" sz="2300" spc="-1" strike="noStrike">
                <a:latin typeface="Arial"/>
              </a:endParaRPr>
            </a:p>
          </p:txBody>
        </p:sp>
        <p:sp>
          <p:nvSpPr>
            <p:cNvPr id="273" name="CustomShape 8"/>
            <p:cNvSpPr/>
            <p:nvPr/>
          </p:nvSpPr>
          <p:spPr>
            <a:xfrm>
              <a:off x="7165080" y="3516840"/>
              <a:ext cx="2626560" cy="131328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63500" dir="5400000" dist="12700" rotWithShape="0" sx="102000" sy="102000">
                <a:srgbClr val="000000">
                  <a:alpha val="32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1"/>
            <a:fontRef idx="minor"/>
          </p:style>
          <p:txBody>
            <a:bodyPr lIns="14760" rIns="14760" tIns="14760" bIns="14760" anchor="ctr"/>
            <a:p>
              <a:pPr algn="ctr">
                <a:lnSpc>
                  <a:spcPct val="90000"/>
                </a:lnSpc>
                <a:spcAft>
                  <a:spcPts val="805"/>
                </a:spcAft>
              </a:pPr>
              <a:r>
                <a:rPr b="0" lang="hu-HU" sz="2300" spc="-1" strike="noStrike">
                  <a:solidFill>
                    <a:srgbClr val="ffffff"/>
                  </a:solidFill>
                  <a:latin typeface="Calibri"/>
                </a:rPr>
                <a:t>Windows rendszereken - néhány funkció (jelenleg) hiányzik</a:t>
              </a:r>
              <a:endParaRPr b="0" lang="hu-HU" sz="2300" spc="-1" strike="noStrike">
                <a:latin typeface="Arial"/>
              </a:endParaRPr>
            </a:p>
          </p:txBody>
        </p:sp>
      </p:grpSp>
      <p:grpSp>
        <p:nvGrpSpPr>
          <p:cNvPr id="274" name="Group 9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grpSp>
        <p:nvGrpSpPr>
          <p:cNvPr id="275" name="Group 10"/>
          <p:cNvGrpSpPr/>
          <p:nvPr/>
        </p:nvGrpSpPr>
        <p:grpSpPr>
          <a:xfrm>
            <a:off x="858240" y="5308560"/>
            <a:ext cx="10486440" cy="806040"/>
            <a:chOff x="858240" y="5308560"/>
            <a:chExt cx="10486440" cy="806040"/>
          </a:xfrm>
        </p:grpSpPr>
        <p:sp>
          <p:nvSpPr>
            <p:cNvPr id="276" name="CustomShape 11"/>
            <p:cNvSpPr/>
            <p:nvPr/>
          </p:nvSpPr>
          <p:spPr>
            <a:xfrm>
              <a:off x="1631160" y="5308560"/>
              <a:ext cx="8925840" cy="806040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0">
              <a:gsLst>
                <a:gs pos="0">
                  <a:schemeClr val="accent1">
                    <a:tint val="40000"/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tint val="40000"/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tint val="40000"/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scene3d>
              <a:camera prst="orthographicFront"/>
              <a:lightRig dir="t" rig="flat"/>
            </a:scene3d>
            <a:sp3d extrusionH="12700" z="-190500" prstMaterial="plastic">
              <a:bevelT w="50800" h="50800"/>
            </a:sp3d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CustomShape 12"/>
            <p:cNvSpPr/>
            <p:nvPr/>
          </p:nvSpPr>
          <p:spPr>
            <a:xfrm>
              <a:off x="858240" y="5308560"/>
              <a:ext cx="10486440" cy="80604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130680" tIns="130680" bIns="131040" anchor="ctr"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b="0" lang="hu-HU" sz="2400" spc="-1" strike="noStrike">
                  <a:solidFill>
                    <a:srgbClr val="ffffff"/>
                  </a:solidFill>
                  <a:latin typeface="Calibri"/>
                </a:rPr>
                <a:t>A dokumentáció részletesen tartalmazza a telepítési folyamatot Ubuntu 18.04 -re.</a:t>
              </a:r>
              <a:endParaRPr b="0" lang="hu-HU" sz="2400" spc="-1" strike="noStrike">
                <a:latin typeface="Arial"/>
              </a:endParaRPr>
            </a:p>
          </p:txBody>
        </p:sp>
      </p:grpSp>
      <p:grpSp>
        <p:nvGrpSpPr>
          <p:cNvPr id="278" name="Group 13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50" dur="indefinite" restart="never" nodeType="tmRoot">
          <p:childTnLst>
            <p:seq>
              <p:cTn id="51" dur="indefinite" nodeType="mainSeq">
                <p:childTnLst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7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4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1143000" y="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Calibri"/>
              </a:rPr>
              <a:t>A rendszer részei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1" name="Group 3"/>
          <p:cNvGrpSpPr/>
          <p:nvPr/>
        </p:nvGrpSpPr>
        <p:grpSpPr>
          <a:xfrm>
            <a:off x="1343160" y="1591560"/>
            <a:ext cx="9255960" cy="4456080"/>
            <a:chOff x="1343160" y="1591560"/>
            <a:chExt cx="9255960" cy="4456080"/>
          </a:xfrm>
        </p:grpSpPr>
        <p:sp>
          <p:nvSpPr>
            <p:cNvPr id="282" name="CustomShape 4"/>
            <p:cNvSpPr/>
            <p:nvPr/>
          </p:nvSpPr>
          <p:spPr>
            <a:xfrm>
              <a:off x="1343160" y="1591560"/>
              <a:ext cx="9240840" cy="54252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79920" rIns="79920" tIns="79920" bIns="7992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hu-HU" sz="2100" spc="-1" strike="noStrike">
                  <a:solidFill>
                    <a:srgbClr val="ffffff"/>
                  </a:solidFill>
                  <a:latin typeface="Calibri"/>
                </a:rPr>
                <a:t>Adatbázis. PostgreSQL</a:t>
              </a:r>
              <a:endParaRPr b="0" lang="hu-HU" sz="2100" spc="-1" strike="noStrike">
                <a:latin typeface="Arial"/>
              </a:endParaRPr>
            </a:p>
          </p:txBody>
        </p:sp>
        <p:sp>
          <p:nvSpPr>
            <p:cNvPr id="283" name="CustomShape 5"/>
            <p:cNvSpPr/>
            <p:nvPr/>
          </p:nvSpPr>
          <p:spPr>
            <a:xfrm>
              <a:off x="1343160" y="2320200"/>
              <a:ext cx="9255960" cy="51552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79920" rIns="79920" tIns="79920" bIns="79920" anchor="ctr"/>
            <a:p>
              <a:pPr>
                <a:lnSpc>
                  <a:spcPct val="90000"/>
                </a:lnSpc>
                <a:spcAft>
                  <a:spcPts val="734"/>
                </a:spcAft>
              </a:pPr>
              <a:r>
                <a:rPr b="0" lang="hu-HU" sz="2100" spc="-1" strike="noStrike">
                  <a:solidFill>
                    <a:srgbClr val="ffffff"/>
                  </a:solidFill>
                  <a:latin typeface="Calibri"/>
                </a:rPr>
                <a:t>	</a:t>
              </a:r>
              <a:r>
                <a:rPr b="0" lang="hu-HU" sz="2100" spc="-1" strike="noStrike">
                  <a:solidFill>
                    <a:srgbClr val="ffffff"/>
                  </a:solidFill>
                  <a:latin typeface="Calibri"/>
                </a:rPr>
                <a:t>	</a:t>
              </a:r>
              <a:r>
                <a:rPr b="0" lang="hu-HU" sz="2100" spc="-1" strike="noStrike">
                  <a:solidFill>
                    <a:srgbClr val="ffffff"/>
                  </a:solidFill>
                  <a:latin typeface="Calibri"/>
                </a:rPr>
                <a:t>lv2 API</a:t>
              </a:r>
              <a:endParaRPr b="0" lang="hu-HU" sz="2100" spc="-1" strike="noStrike">
                <a:latin typeface="Arial"/>
              </a:endParaRPr>
            </a:p>
          </p:txBody>
        </p:sp>
        <p:sp>
          <p:nvSpPr>
            <p:cNvPr id="284" name="CustomShape 6"/>
            <p:cNvSpPr/>
            <p:nvPr/>
          </p:nvSpPr>
          <p:spPr>
            <a:xfrm>
              <a:off x="1631520" y="3343320"/>
              <a:ext cx="2602440" cy="97920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79920" rIns="79920" tIns="79920" bIns="7992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hu-HU" sz="2100" spc="-1" strike="noStrike">
                  <a:solidFill>
                    <a:srgbClr val="ffffff"/>
                  </a:solidFill>
                  <a:latin typeface="Calibri"/>
                </a:rPr>
                <a:t>lv2d lekérdező gyökér alkalmazás / daemon.</a:t>
              </a:r>
              <a:endParaRPr b="0" lang="hu-HU" sz="2100" spc="-1" strike="noStrike">
                <a:latin typeface="Arial"/>
              </a:endParaRPr>
            </a:p>
          </p:txBody>
        </p:sp>
        <p:sp>
          <p:nvSpPr>
            <p:cNvPr id="285" name="CustomShape 7"/>
            <p:cNvSpPr/>
            <p:nvPr/>
          </p:nvSpPr>
          <p:spPr>
            <a:xfrm>
              <a:off x="1649520" y="4486320"/>
              <a:ext cx="2602440" cy="96660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79920" rIns="79920" tIns="79920" bIns="7992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hu-HU" sz="2100" spc="-1" strike="noStrike">
                  <a:solidFill>
                    <a:srgbClr val="ffffff"/>
                  </a:solidFill>
                  <a:latin typeface="Calibri"/>
                </a:rPr>
                <a:t>Lekérdező alprogramok</a:t>
              </a:r>
              <a:endParaRPr b="0" lang="hu-HU" sz="2100" spc="-1" strike="noStrike">
                <a:latin typeface="Arial"/>
              </a:endParaRPr>
            </a:p>
          </p:txBody>
        </p:sp>
        <p:sp>
          <p:nvSpPr>
            <p:cNvPr id="286" name="CustomShape 8"/>
            <p:cNvSpPr/>
            <p:nvPr/>
          </p:nvSpPr>
          <p:spPr>
            <a:xfrm>
              <a:off x="7754760" y="3380760"/>
              <a:ext cx="2602440" cy="52020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79920" rIns="79920" tIns="79920" bIns="7992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hu-HU" sz="2100" spc="-1" strike="noStrike">
                  <a:solidFill>
                    <a:srgbClr val="ffffff"/>
                  </a:solidFill>
                  <a:latin typeface="Calibri"/>
                </a:rPr>
                <a:t>lv2g GUI API</a:t>
              </a:r>
              <a:endParaRPr b="0" lang="hu-HU" sz="2100" spc="-1" strike="noStrike">
                <a:latin typeface="Arial"/>
              </a:endParaRPr>
            </a:p>
          </p:txBody>
        </p:sp>
        <p:sp>
          <p:nvSpPr>
            <p:cNvPr id="287" name="CustomShape 9"/>
            <p:cNvSpPr/>
            <p:nvPr/>
          </p:nvSpPr>
          <p:spPr>
            <a:xfrm>
              <a:off x="7752960" y="4059720"/>
              <a:ext cx="2602440" cy="52164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79920" rIns="79920" tIns="79920" bIns="7992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hu-HU" sz="2100" spc="-1" strike="noStrike">
                  <a:solidFill>
                    <a:srgbClr val="ffffff"/>
                  </a:solidFill>
                  <a:latin typeface="Calibri"/>
                </a:rPr>
                <a:t>lv2gui GUI</a:t>
              </a:r>
              <a:endParaRPr b="0" lang="hu-HU" sz="2100" spc="-1" strike="noStrike">
                <a:latin typeface="Arial"/>
              </a:endParaRPr>
            </a:p>
          </p:txBody>
        </p:sp>
        <p:sp>
          <p:nvSpPr>
            <p:cNvPr id="288" name="CustomShape 10"/>
            <p:cNvSpPr/>
            <p:nvPr/>
          </p:nvSpPr>
          <p:spPr>
            <a:xfrm>
              <a:off x="4794480" y="4922640"/>
              <a:ext cx="2602440" cy="1125000"/>
            </a:xfrm>
            <a:prstGeom prst="rect">
              <a:avLst/>
            </a:prstGeom>
            <a:gradFill rotWithShape="0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79920" rIns="79920" tIns="79920" bIns="7992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hu-HU" sz="2100" spc="-1" strike="noStrike">
                  <a:solidFill>
                    <a:srgbClr val="ffffff"/>
                  </a:solidFill>
                  <a:latin typeface="Calibri"/>
                </a:rPr>
                <a:t>Vagyonvédelmi kiegészítő hardver elemek.</a:t>
              </a:r>
              <a:endParaRPr b="0" lang="hu-HU" sz="2100" spc="-1" strike="noStrike">
                <a:latin typeface="Arial"/>
              </a:endParaRPr>
            </a:p>
          </p:txBody>
        </p:sp>
        <p:sp>
          <p:nvSpPr>
            <p:cNvPr id="289" name="CustomShape 11"/>
            <p:cNvSpPr/>
            <p:nvPr/>
          </p:nvSpPr>
          <p:spPr>
            <a:xfrm>
              <a:off x="4176360" y="2541960"/>
              <a:ext cx="3583800" cy="52020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48000"/>
                    <a:satMod val="180000"/>
                    <a:lumMod val="94000"/>
                  </a:schemeClr>
                </a:gs>
              </a:gsLst>
              <a:lin ang="14940000"/>
            </a:gradFill>
            <a:ln>
              <a:noFill/>
            </a:ln>
            <a:effectLst>
              <a:outerShdw blurRad="76200" dir="5400000" dist="38100" rotWithShape="0">
                <a:srgbClr val="000000">
                  <a:alpha val="60000"/>
                </a:srgbClr>
              </a:outerShdw>
            </a:effectLst>
            <a:scene3d>
              <a:camera prst="orthographicFront"/>
              <a:lightRig dir="t" rig="flat"/>
            </a:scene3d>
            <a:sp3d prstMaterial="plastic">
              <a:bevelT w="120900" h="88900"/>
              <a:bevelB prst="angle" w="88900" h="31750"/>
            </a:sp3d>
          </p:spPr>
          <p:style>
            <a:lnRef idx="0"/>
            <a:fillRef idx="0"/>
            <a:effectRef idx="2"/>
            <a:fontRef idx="minor"/>
          </p:style>
          <p:txBody>
            <a:bodyPr lIns="79920" rIns="79920" tIns="79920" bIns="79920" anchor="ctr"/>
            <a:p>
              <a:pPr algn="ctr">
                <a:lnSpc>
                  <a:spcPct val="90000"/>
                </a:lnSpc>
                <a:spcAft>
                  <a:spcPts val="734"/>
                </a:spcAft>
              </a:pPr>
              <a:r>
                <a:rPr b="0" lang="hu-HU" sz="2100" spc="-1" strike="noStrike">
                  <a:solidFill>
                    <a:srgbClr val="ffffff"/>
                  </a:solidFill>
                  <a:latin typeface="Calibri"/>
                </a:rPr>
                <a:t>Interpreter (CLI)</a:t>
              </a:r>
              <a:endParaRPr b="0" lang="hu-HU" sz="2100" spc="-1" strike="noStrike">
                <a:latin typeface="Arial"/>
              </a:endParaRPr>
            </a:p>
          </p:txBody>
        </p:sp>
      </p:grpSp>
      <p:grpSp>
        <p:nvGrpSpPr>
          <p:cNvPr id="290" name="Group 12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1141560" y="144720"/>
            <a:ext cx="9905760" cy="1478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000000"/>
                </a:solidFill>
                <a:latin typeface="Calibri"/>
              </a:rPr>
              <a:t>néhány funkció</a:t>
            </a:r>
            <a:br/>
            <a:r>
              <a:rPr b="1" lang="en-US" sz="3600" spc="-1" strike="noStrike" cap="all">
                <a:solidFill>
                  <a:srgbClr val="000000"/>
                </a:solidFill>
                <a:latin typeface="Calibri"/>
              </a:rPr>
              <a:t>On-line riasztás, diszpécseri terminál</a:t>
            </a:r>
            <a:br/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2" name="Kép 4" descr=""/>
          <p:cNvPicPr/>
          <p:nvPr/>
        </p:nvPicPr>
        <p:blipFill>
          <a:blip r:embed="rId1"/>
          <a:stretch/>
        </p:blipFill>
        <p:spPr>
          <a:xfrm>
            <a:off x="1645920" y="1229760"/>
            <a:ext cx="8960760" cy="551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1141560" y="144720"/>
            <a:ext cx="9905760" cy="11682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000000"/>
                </a:solidFill>
                <a:latin typeface="Calibri"/>
              </a:rPr>
              <a:t>néhány funkció</a:t>
            </a:r>
            <a:br/>
            <a:r>
              <a:rPr b="1" lang="en-US" sz="3600" spc="-1" strike="noStrike" cap="all">
                <a:solidFill>
                  <a:srgbClr val="000000"/>
                </a:solidFill>
                <a:latin typeface="Calibri"/>
              </a:rPr>
              <a:t>Hálózati elem keresése</a:t>
            </a:r>
            <a:br/>
            <a:r>
              <a:rPr b="0" lang="en-US" sz="3600" spc="-1" strike="noStrike" cap="all">
                <a:solidFill>
                  <a:srgbClr val="000000"/>
                </a:solidFill>
                <a:latin typeface="Calibri"/>
              </a:rPr>
              <a:t>Az adatbázisban MAC alapján</a:t>
            </a:r>
            <a:br/>
            <a:br/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4" name="Kép 2" descr=""/>
          <p:cNvPicPr/>
          <p:nvPr/>
        </p:nvPicPr>
        <p:blipFill>
          <a:blip r:embed="rId1"/>
          <a:stretch/>
        </p:blipFill>
        <p:spPr>
          <a:xfrm>
            <a:off x="1903680" y="1504440"/>
            <a:ext cx="8453520" cy="523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LibreOffice/6.0.7.3$Linux_X86_64 LibreOffice_project/00m0$Build-3</Application>
  <Words>264</Words>
  <Paragraphs>55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hu-HU</dc:language>
  <cp:lastModifiedBy/>
  <dcterms:modified xsi:type="dcterms:W3CDTF">2019-01-27T09:56:55Z</dcterms:modified>
  <cp:revision>8</cp:revision>
  <dc:subject/>
  <dc:title>LANVIEW2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Szélesvásznú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